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PT Sans Narrow"/>
      <p:regular r:id="rId23"/>
      <p:bold r:id="rId24"/>
    </p:embeddedFont>
    <p:embeddedFont>
      <p:font typeface="Source Code Pro"/>
      <p:regular r:id="rId25"/>
      <p:bold r:id="rId26"/>
      <p:italic r:id="rId27"/>
      <p:boldItalic r:id="rId28"/>
    </p:embeddedFont>
    <p:embeddedFont>
      <p:font typeface="Open Sans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PTSansNarrow-bold.fntdata"/><Relationship Id="rId23" Type="http://schemas.openxmlformats.org/officeDocument/2006/relationships/font" Target="fonts/PTSansNarrow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CodePro-bold.fntdata"/><Relationship Id="rId25" Type="http://schemas.openxmlformats.org/officeDocument/2006/relationships/font" Target="fonts/SourceCodePro-regular.fntdata"/><Relationship Id="rId28" Type="http://schemas.openxmlformats.org/officeDocument/2006/relationships/font" Target="fonts/SourceCodePro-boldItalic.fntdata"/><Relationship Id="rId27" Type="http://schemas.openxmlformats.org/officeDocument/2006/relationships/font" Target="fonts/SourceCodePr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italic.fntdata"/><Relationship Id="rId30" Type="http://schemas.openxmlformats.org/officeDocument/2006/relationships/font" Target="fonts/OpenSans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OpenSa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dc91e65e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7dc91e65e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能否使用pretrained model (e.g. VGG, ResNet)?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/>
              <a:t>能否使用pretrained model (e.g. VGG, ResNet)?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dc91e65e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dc91e65e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dc91e65e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7dc91e65e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ntu-ml-2020spring-ta@googlegroups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marcotcr/lime" TargetMode="External"/><Relationship Id="rId4" Type="http://schemas.openxmlformats.org/officeDocument/2006/relationships/hyperlink" Target="https://goo.gl/anaxvD" TargetMode="External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rive.google.com/open?id=1FtywXF2AZa2uAyqpi8P897LbVEll-PLxcna66sDeoq8" TargetMode="External"/><Relationship Id="rId4" Type="http://schemas.openxmlformats.org/officeDocument/2006/relationships/hyperlink" Target="https://ai.googleblog.com/2015/06/inceptionism-going-deeper-into-neural.html" TargetMode="External"/><Relationship Id="rId5" Type="http://schemas.openxmlformats.org/officeDocument/2006/relationships/hyperlink" Target="https://github.com/slundberg/shap" TargetMode="External"/><Relationship Id="rId6" Type="http://schemas.openxmlformats.org/officeDocument/2006/relationships/hyperlink" Target="https://github.com/utkuozbulak/pytorch-cnn-visualization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slides.com/sunprinces/deck-16#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marcotcr/lime/issues/67#issuecomment-31238731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mailto:ntu-ml-2020spring-ta@googlegroups.com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rive.google.com/open?id=1FbuTOevZTUO3IEVJLwSfwCdGnrBf3Qwv" TargetMode="External"/><Relationship Id="rId4" Type="http://schemas.openxmlformats.org/officeDocument/2006/relationships/hyperlink" Target="https://github.com/leo19941227/MLHW4-Explainable" TargetMode="External"/><Relationship Id="rId5" Type="http://schemas.openxmlformats.org/officeDocument/2006/relationships/hyperlink" Target="http://slides.com/sunprinces/deck-16#/" TargetMode="External"/><Relationship Id="rId6" Type="http://schemas.openxmlformats.org/officeDocument/2006/relationships/hyperlink" Target="http://slides.com/sunprinces/deck-16#/" TargetMode="External"/><Relationship Id="rId7" Type="http://schemas.openxmlformats.org/officeDocument/2006/relationships/hyperlink" Target="https://drive.google.com/open?id=1FtywXF2AZa2uAyqpi8P897LbVEll-PLxcna66sDeoq8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arxiv.org/pdf/1312.6034v2.pdf" TargetMode="External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hyperlink" Target="https://blog.keras.io/how-convolutional-neural-networks-see-the-world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www.csie.ntu.edu.tw/~yvchen/f105-adl/doc/161103_ConvolutionalNN.pdf" TargetMode="External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arxiv.org/abs/1602.04938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/>
        </p:nvSpPr>
        <p:spPr>
          <a:xfrm>
            <a:off x="1004150" y="158031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zh-TW" sz="54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Machine Learning HW</a:t>
            </a:r>
            <a:r>
              <a:rPr b="1" lang="zh-TW" sz="5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5</a:t>
            </a:r>
            <a:endParaRPr b="0" i="0" sz="5200" u="none" cap="none" strike="noStrike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311700" y="2834125"/>
            <a:ext cx="8520600" cy="10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zh-TW" sz="2400" u="none" cap="none" strike="noStrike">
                <a:solidFill>
                  <a:srgbClr val="695D46"/>
                </a:solidFill>
                <a:latin typeface="Arial"/>
                <a:ea typeface="Arial"/>
                <a:cs typeface="Arial"/>
                <a:sym typeface="Arial"/>
              </a:rPr>
              <a:t>ML</a:t>
            </a:r>
            <a:r>
              <a:rPr lang="zh-TW" sz="2400">
                <a:solidFill>
                  <a:srgbClr val="695D46"/>
                </a:solidFill>
              </a:rPr>
              <a:t> </a:t>
            </a:r>
            <a:r>
              <a:rPr b="0" i="0" lang="zh-TW" sz="2400" u="none" cap="none" strike="noStrike">
                <a:solidFill>
                  <a:srgbClr val="695D46"/>
                </a:solidFill>
                <a:latin typeface="Arial"/>
                <a:ea typeface="Arial"/>
                <a:cs typeface="Arial"/>
                <a:sym typeface="Arial"/>
              </a:rPr>
              <a:t>TAs</a:t>
            </a:r>
            <a:endParaRPr b="0" i="0" sz="2400" u="none" cap="none" strike="noStrike">
              <a:solidFill>
                <a:srgbClr val="695D4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zh-TW" sz="2000" u="sng">
                <a:solidFill>
                  <a:schemeClr val="hlink"/>
                </a:solidFill>
                <a:hlinkClick r:id="rId3"/>
              </a:rPr>
              <a:t>ntu-ml-2020spring-ta@googlegroups.com</a:t>
            </a:r>
            <a:endParaRPr sz="2000">
              <a:solidFill>
                <a:srgbClr val="0C343D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0C34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Lime - 3/3</a:t>
            </a:r>
            <a:endParaRPr/>
          </a:p>
        </p:txBody>
      </p:sp>
      <p:pic>
        <p:nvPicPr>
          <p:cNvPr id="135" name="Google Shape;13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3000" y="1131249"/>
            <a:ext cx="6857999" cy="34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Lime</a:t>
            </a:r>
            <a:endParaRPr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/>
              <a:t>&gt; pip install lime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2" name="Google Shape;142;p23"/>
          <p:cNvSpPr txBox="1"/>
          <p:nvPr/>
        </p:nvSpPr>
        <p:spPr>
          <a:xfrm>
            <a:off x="311700" y="3722725"/>
            <a:ext cx="62646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zh-TW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Git</a:t>
            </a:r>
            <a:r>
              <a:rPr lang="zh-TW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</a:t>
            </a:r>
            <a:r>
              <a:rPr b="0" i="0" lang="zh-TW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ub Repo: </a:t>
            </a:r>
            <a:r>
              <a:rPr b="0" i="0" lang="zh-TW" sz="1800" u="sng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https://github.com/marcotcr/lime</a:t>
            </a:r>
            <a:endParaRPr b="0" i="0" sz="18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zh-TW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Ref: </a:t>
            </a:r>
            <a:r>
              <a:rPr b="0" i="0" lang="zh-TW" sz="1800" u="sng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https://goo.gl/anaxvD</a:t>
            </a:r>
            <a:endParaRPr b="0" i="0" sz="18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800" y="1708375"/>
            <a:ext cx="8131450" cy="20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Requirements (</a:t>
            </a:r>
            <a:r>
              <a:rPr lang="zh-TW"/>
              <a:t>1/2</a:t>
            </a:r>
            <a:r>
              <a:rPr lang="zh-TW"/>
              <a:t>)</a:t>
            </a:r>
            <a:endParaRPr/>
          </a:p>
        </p:txBody>
      </p:sp>
      <p:sp>
        <p:nvSpPr>
          <p:cNvPr id="149" name="Google Shape;149;p24"/>
          <p:cNvSpPr txBox="1"/>
          <p:nvPr/>
        </p:nvSpPr>
        <p:spPr>
          <a:xfrm>
            <a:off x="311700" y="1152475"/>
            <a:ext cx="7905300" cy="37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b="0" i="0" lang="zh-TW" sz="16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使用 HW3</a:t>
            </a: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的 Food Dataset 且</a:t>
            </a:r>
            <a:r>
              <a:rPr lang="zh-TW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不能使用額外 dataset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使用你 </a:t>
            </a:r>
            <a:r>
              <a:rPr lang="zh-TW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HW3</a:t>
            </a:r>
            <a:r>
              <a:rPr b="0" i="0" lang="zh-TW" sz="16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train 好的</a:t>
            </a: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CNN</a:t>
            </a:r>
            <a:r>
              <a:rPr b="0" i="0" lang="zh-TW" sz="16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model</a:t>
            </a: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，</a:t>
            </a:r>
            <a:r>
              <a:rPr b="1" lang="zh-TW" sz="16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不能使用 colab 範例的 checkpoint 和圖</a:t>
            </a:r>
            <a:endParaRPr b="1" sz="16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Char char="●"/>
            </a:pP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請用 </a:t>
            </a:r>
            <a:r>
              <a:rPr lang="zh-TW" sz="16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template</a:t>
            </a:r>
            <a:r>
              <a:rPr lang="zh-TW" sz="16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 寫一份 report.pdf 回答以下問題 (需用程式畫圖說明)</a:t>
            </a:r>
            <a:endParaRPr sz="16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○"/>
            </a:pPr>
            <a:r>
              <a:rPr b="1" lang="zh-TW" sz="1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(2%) 從作業三可以發現，使用 CNN 的確有些好處，試繪出其 saliency maps，觀察模型在做 classification 時，是 focus 在圖片的哪些部份？</a:t>
            </a:r>
            <a:endParaRPr b="1" sz="12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○"/>
            </a:pPr>
            <a:r>
              <a:rPr b="1" lang="zh-TW" sz="1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(3%) 承(1) 利用上課所提到的 gradient ascent 方法，觀察特定層的filter最容易被哪種圖片 activate 與觀察 filter 的 output。</a:t>
            </a:r>
            <a:endParaRPr b="1" sz="12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○"/>
            </a:pPr>
            <a:r>
              <a:rPr b="1"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(2%) 請使用 Lime 套件分析你的模型對於各種食物的判斷方式，並解釋為何你的模型在某些 label 表現得特別好 (可以搭配作業三的 Confusion Matrix)。</a:t>
            </a:r>
            <a:endParaRPr b="1" sz="1200">
              <a:solidFill>
                <a:srgbClr val="434343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○"/>
            </a:pPr>
            <a:r>
              <a:rPr b="1"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(3%) [自由發揮] 請同學自行搜尋或參考上課曾提及的內容，實作任一種方式來觀察 CNN 模型的訓練，並說明你的實作方法及呈現 visualization 的結果。(請附上 reference)</a:t>
            </a:r>
            <a:endParaRPr b="1" sz="1200">
              <a:solidFill>
                <a:srgbClr val="434343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Open Sans"/>
              <a:buChar char="■"/>
            </a:pPr>
            <a:r>
              <a:rPr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eg., </a:t>
            </a:r>
            <a:r>
              <a:rPr lang="zh-TW" sz="1200" u="sng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Deep Dream</a:t>
            </a:r>
            <a:r>
              <a:rPr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zh-TW" sz="1200" u="sng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Shap</a:t>
            </a:r>
            <a:r>
              <a:rPr lang="zh-TW" sz="1200">
                <a:solidFill>
                  <a:srgbClr val="434343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zh-TW" sz="1200" u="sng">
                <a:solidFill>
                  <a:schemeClr val="hlink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  <a:hlinkClick r:id="rId6"/>
              </a:rPr>
              <a:t>others</a:t>
            </a:r>
            <a:endParaRPr sz="1200">
              <a:solidFill>
                <a:srgbClr val="434343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Requirements </a:t>
            </a:r>
            <a:r>
              <a:rPr lang="zh-TW"/>
              <a:t>(2/2)</a:t>
            </a:r>
            <a:endParaRPr/>
          </a:p>
        </p:txBody>
      </p:sp>
      <p:sp>
        <p:nvSpPr>
          <p:cNvPr id="155" name="Google Shape;155;p25"/>
          <p:cNvSpPr txBox="1"/>
          <p:nvPr/>
        </p:nvSpPr>
        <p:spPr>
          <a:xfrm>
            <a:off x="311700" y="1152475"/>
            <a:ext cx="9007500" cy="38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zh-TW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請寫一份 hw5.sh 滿足以下內容</a:t>
            </a:r>
            <a:endParaRPr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Usage:  </a:t>
            </a:r>
            <a:r>
              <a:rPr b="1" lang="zh-TW"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bash hw5.sh [</a:t>
            </a:r>
            <a:r>
              <a:rPr b="1" lang="zh-TW">
                <a:solidFill>
                  <a:srgbClr val="666666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Food dataset directory</a:t>
            </a:r>
            <a:r>
              <a:rPr b="1" lang="zh-TW"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] </a:t>
            </a:r>
            <a:r>
              <a:rPr b="1" lang="zh-TW"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[</a:t>
            </a:r>
            <a:r>
              <a:rPr b="1" lang="zh-TW">
                <a:solidFill>
                  <a:srgbClr val="666666"/>
                </a:solidFill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Output images directory</a:t>
            </a:r>
            <a:r>
              <a:rPr b="1" lang="zh-TW">
                <a:highlight>
                  <a:srgbClr val="D9D9D9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]</a:t>
            </a:r>
            <a:endParaRPr b="1">
              <a:highlight>
                <a:srgbClr val="D9D9D9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 script should </a:t>
            </a: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NOT</a:t>
            </a: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require </a:t>
            </a: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ANY USER INTERACTION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Download your checkpoint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</a:pPr>
            <a:r>
              <a:rPr lang="zh-TW" sz="1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How to upload &amp; download your pretrained model</a:t>
            </a:r>
            <a:endParaRPr sz="1200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Model definition &amp; load checkpoint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</a:pP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Draw and save </a:t>
            </a:r>
            <a:r>
              <a:rPr b="1"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ALL</a:t>
            </a: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zh-TW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images appearing in your report</a:t>
            </a:r>
            <a:endParaRPr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Open Sans"/>
              <a:buChar char="○"/>
            </a:pPr>
            <a:r>
              <a:rPr b="1"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嚴重：任何一張 report 的圖片若沒有經由 hw5.sh 畫出，則該圖與其相關敘述不予計分</a:t>
            </a:r>
            <a:endParaRPr b="1" i="0" sz="18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b="0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hw</a:t>
            </a: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b="0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.sh </a:t>
            </a: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需</a:t>
            </a:r>
            <a:r>
              <a:rPr b="0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在</a:t>
            </a:r>
            <a:r>
              <a:rPr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  <a:r>
              <a:rPr b="1" lang="zh-TW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分鐘</a:t>
            </a:r>
            <a:r>
              <a:rPr b="0" i="0" lang="zh-TW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內跑完</a:t>
            </a:r>
            <a:endParaRPr b="0" i="0" sz="1400" u="none" cap="none" strike="noStrike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11700" y="1266325"/>
            <a:ext cx="7233300" cy="17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G</a:t>
            </a:r>
            <a:r>
              <a:rPr lang="zh-TW" sz="1600"/>
              <a:t>itHub 上 hw5-&lt;account&gt; 請</a:t>
            </a:r>
            <a:r>
              <a:rPr lang="zh-TW" sz="1600"/>
              <a:t>至少</a:t>
            </a:r>
            <a:r>
              <a:rPr lang="zh-TW" sz="1600"/>
              <a:t>包含：</a:t>
            </a:r>
            <a:endParaRPr sz="1600"/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report.pdf</a:t>
            </a:r>
            <a:endParaRPr sz="1400"/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hw5.sh</a:t>
            </a:r>
            <a:endParaRPr sz="1400"/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zh-TW" sz="1400">
                <a:solidFill>
                  <a:srgbClr val="FF0000"/>
                </a:solidFill>
              </a:rPr>
              <a:t>嚴重：</a:t>
            </a:r>
            <a:r>
              <a:rPr b="1" lang="zh-TW" sz="1400">
                <a:solidFill>
                  <a:srgbClr val="FF0000"/>
                </a:solidFill>
              </a:rPr>
              <a:t>請不要上傳 dataset 到 GitHub，</a:t>
            </a:r>
            <a:r>
              <a:rPr b="1" lang="zh-TW" sz="1400">
                <a:solidFill>
                  <a:srgbClr val="FF0000"/>
                </a:solidFill>
              </a:rPr>
              <a:t>也不要在 hw5.sh 中下載 dataset 。違者直接扣此作業總分 3 分，且沒有補救機會！</a:t>
            </a:r>
            <a:endParaRPr b="1" sz="14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311700" y="1300425"/>
            <a:ext cx="8520600" cy="28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遲交及補救規定請參考期初公告</a:t>
            </a:r>
            <a:endParaRPr b="1" sz="16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每次批改完後會公告分數與算分依據</a:t>
            </a:r>
            <a:endParaRPr sz="16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僅開放以下兩種情形可以補救，且只能改 code</a:t>
            </a:r>
            <a:endParaRPr sz="16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script 無法執行</a:t>
            </a:r>
            <a:endParaRPr sz="16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report 有圖片無法被重現</a:t>
            </a:r>
            <a:endParaRPr sz="16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Policy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Reminder</a:t>
            </a:r>
            <a:endParaRPr/>
          </a:p>
        </p:txBody>
      </p:sp>
      <p:sp>
        <p:nvSpPr>
          <p:cNvPr id="173" name="Google Shape;173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使用 P</a:t>
            </a:r>
            <a:r>
              <a:rPr lang="zh-TW" sz="1400"/>
              <a:t>ython 的 os </a:t>
            </a:r>
            <a:r>
              <a:rPr lang="zh-TW" sz="1400"/>
              <a:t>套件來列出資料夾中所有 images 時，套件並不保證列出來的順序。若沒有先將檔名們 sort 過，到了助教電腦上就可能會讀到錯誤的圖片，畫出來的也就不是你 report 上的圖片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記得善用套件的 fix random seed 功能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How to fix Lime’s random seed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FAQ</a:t>
            </a:r>
            <a:endParaRPr/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若有其他問題，請寄信至助教信箱，</a:t>
            </a:r>
            <a:r>
              <a:rPr b="1" lang="zh-TW">
                <a:solidFill>
                  <a:srgbClr val="FF0000"/>
                </a:solidFill>
              </a:rPr>
              <a:t>請勿直接私訊助教</a:t>
            </a:r>
            <a:r>
              <a:rPr lang="zh-TW"/>
              <a:t>。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寄信時務必以 [HW5] 作為主旨開頭，否則不會被點開閱讀或回覆。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請</a:t>
            </a:r>
            <a:r>
              <a:rPr lang="zh-TW"/>
              <a:t>不要心存僥倖，任何不確定會不會被扣分的細節，都歡迎寄信詢問。死線前詢問絕對每封都回覆，死線後是否違規完全由助教認定。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助教信箱：</a:t>
            </a:r>
            <a:r>
              <a:rPr lang="zh-TW" u="sng">
                <a:solidFill>
                  <a:schemeClr val="hlink"/>
                </a:solidFill>
                <a:hlinkClick r:id="rId3"/>
              </a:rPr>
              <a:t>ntu-ml-2020spring-ta@googlegroups.com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Links</a:t>
            </a:r>
            <a:endParaRPr/>
          </a:p>
        </p:txBody>
      </p:sp>
      <p:sp>
        <p:nvSpPr>
          <p:cNvPr id="185" name="Google Shape;185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Tutorial：</a:t>
            </a:r>
            <a:r>
              <a:rPr lang="zh-TW" u="sng">
                <a:solidFill>
                  <a:schemeClr val="hlink"/>
                </a:solidFill>
                <a:hlinkClick r:id="rId3"/>
              </a:rPr>
              <a:t>colab</a:t>
            </a:r>
            <a:r>
              <a:rPr lang="zh-TW"/>
              <a:t> /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Python script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5"/>
              </a:rPr>
              <a:t>checkpoint </a:t>
            </a:r>
            <a:r>
              <a:rPr lang="zh-TW" u="sng">
                <a:solidFill>
                  <a:schemeClr val="hlink"/>
                </a:solidFill>
                <a:hlinkClick r:id="rId6"/>
              </a:rPr>
              <a:t>上傳與下載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7"/>
              </a:rPr>
              <a:t>Report template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Outline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 Introduction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Task1 - Sailency Map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Task2 - Filter Visualization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Task3 - Lime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Task4 - Any visualization/explaining method you like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FAQ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Task1 - Saliency Map</a:t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554450" y="4305375"/>
            <a:ext cx="71319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zh-TW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Deep Inside Convolutional Networks: Visualising Image Classification Models and Saliency Maps: </a:t>
            </a:r>
            <a:r>
              <a:rPr b="0" i="0" lang="zh-TW" sz="12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https://arxiv.org/pdf/1312.6034v2.pdf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554450" y="1152425"/>
            <a:ext cx="7039500" cy="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zh-TW" sz="16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Compute the gradient of output category with respect to input image.</a:t>
            </a:r>
            <a:endParaRPr b="0" i="0" sz="1600" u="none" cap="none" strike="noStrike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200" y="1563800"/>
            <a:ext cx="5250974" cy="268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/>
        </p:nvSpPr>
        <p:spPr>
          <a:xfrm>
            <a:off x="311700" y="1152425"/>
            <a:ext cx="4194600" cy="2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Open Sans"/>
              <a:buChar char="●"/>
            </a:pPr>
            <a:r>
              <a:rPr b="0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Use </a:t>
            </a:r>
            <a:r>
              <a:rPr b="1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Gradient Ascent</a:t>
            </a:r>
            <a:r>
              <a:rPr b="0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 method to find the image that activates the selected filter the most and plot them (start from white noise).</a:t>
            </a:r>
            <a:endParaRPr b="0" i="0" sz="1800" u="none" cap="none" strike="noStrike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Task2 - Filter Visualization</a:t>
            </a:r>
            <a:endParaRPr/>
          </a:p>
        </p:txBody>
      </p:sp>
      <p:grpSp>
        <p:nvGrpSpPr>
          <p:cNvPr id="88" name="Google Shape;88;p16"/>
          <p:cNvGrpSpPr/>
          <p:nvPr/>
        </p:nvGrpSpPr>
        <p:grpSpPr>
          <a:xfrm>
            <a:off x="4909020" y="585961"/>
            <a:ext cx="3922998" cy="4143074"/>
            <a:chOff x="2409575" y="625575"/>
            <a:chExt cx="4066126" cy="4314803"/>
          </a:xfrm>
        </p:grpSpPr>
        <p:pic>
          <p:nvPicPr>
            <p:cNvPr id="89" name="Google Shape;89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409575" y="625575"/>
              <a:ext cx="4066126" cy="15175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409575" y="2031480"/>
              <a:ext cx="4066126" cy="15077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409575" y="3469772"/>
              <a:ext cx="4066123" cy="147060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2" name="Google Shape;92;p16"/>
          <p:cNvSpPr txBox="1"/>
          <p:nvPr/>
        </p:nvSpPr>
        <p:spPr>
          <a:xfrm>
            <a:off x="80900" y="4253475"/>
            <a:ext cx="4530900" cy="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Ref: </a:t>
            </a:r>
            <a:r>
              <a:rPr b="0" i="0" lang="zh-TW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https://blog.keras.io/how-convolutional-neural-networks-see-the-world.html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/>
        </p:nvSpPr>
        <p:spPr>
          <a:xfrm>
            <a:off x="311700" y="1152425"/>
            <a:ext cx="8520600" cy="2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Open Sans"/>
              <a:buChar char="●"/>
            </a:pPr>
            <a:r>
              <a:rPr b="0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Gradient Ascent</a:t>
            </a:r>
            <a:r>
              <a:rPr b="1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0" i="0" lang="zh-TW" sz="1800" u="none" cap="none" strike="noStrike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: Magnify the filter response 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b="0" l="0" r="0" t="2771"/>
          <a:stretch/>
        </p:blipFill>
        <p:spPr>
          <a:xfrm>
            <a:off x="1629750" y="1519450"/>
            <a:ext cx="5791526" cy="3271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Filter Visualization</a:t>
            </a: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0" y="4744500"/>
            <a:ext cx="55623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zh-TW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https://www.csie.ntu.edu.tw/~yvchen/f105-adl/doc/161103_ConvolutionalNN.pdf</a:t>
            </a:r>
            <a:endParaRPr b="0" i="0" sz="12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5">
            <a:alphaModFix/>
          </a:blip>
          <a:srcRect b="8933" l="5713" r="0" t="0"/>
          <a:stretch/>
        </p:blipFill>
        <p:spPr>
          <a:xfrm>
            <a:off x="6888800" y="2968875"/>
            <a:ext cx="2146441" cy="70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Filter Visualization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0800" y="1228625"/>
            <a:ext cx="4610468" cy="368627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1171425" y="1717750"/>
            <a:ext cx="18099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Filter visualization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1247625" y="2860750"/>
            <a:ext cx="18099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Original image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1247625" y="4079950"/>
            <a:ext cx="18099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Activation map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Task-3 Lime</a:t>
            </a:r>
            <a:endParaRPr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11524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/>
              <a:t>Local Interpretable Model-Agnostic Explanations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zh-TW"/>
              <a:t>To approximate a black-box model by a simple model locally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zh-TW"/>
              <a:t>Ref: </a:t>
            </a:r>
            <a:r>
              <a:rPr lang="zh-TW" u="sng">
                <a:solidFill>
                  <a:schemeClr val="hlink"/>
                </a:solidFill>
                <a:hlinkClick r:id="rId3"/>
              </a:rPr>
              <a:t>"Why Should I Trust You?": Explaining the Predictions of Any Classifier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03300" y="2069550"/>
            <a:ext cx="5961524" cy="19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Lime - 1/3</a:t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0588" y="1266325"/>
            <a:ext cx="5762824" cy="335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Lime - 2/3</a:t>
            </a:r>
            <a:endParaRPr/>
          </a:p>
        </p:txBody>
      </p:sp>
      <p:pic>
        <p:nvPicPr>
          <p:cNvPr id="129" name="Google Shape;12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5287" y="1069250"/>
            <a:ext cx="6973426" cy="369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